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66" r:id="rId4"/>
    <p:sldId id="267" r:id="rId5"/>
    <p:sldId id="259" r:id="rId6"/>
    <p:sldId id="268" r:id="rId7"/>
    <p:sldId id="269" r:id="rId8"/>
    <p:sldId id="270" r:id="rId9"/>
    <p:sldId id="271" r:id="rId10"/>
    <p:sldId id="272" r:id="rId11"/>
    <p:sldId id="273" r:id="rId12"/>
    <p:sldId id="274" r:id="rId13"/>
    <p:sldId id="275" r:id="rId14"/>
    <p:sldId id="276" r:id="rId15"/>
    <p:sldId id="277" r:id="rId16"/>
    <p:sldId id="278" r:id="rId17"/>
    <p:sldId id="279" r:id="rId18"/>
    <p:sldId id="280" r:id="rId19"/>
    <p:sldId id="281" r:id="rId20"/>
    <p:sldId id="282" r:id="rId21"/>
    <p:sldId id="260" r:id="rId22"/>
    <p:sldId id="283" r:id="rId23"/>
    <p:sldId id="284" r:id="rId24"/>
    <p:sldId id="285" r:id="rId25"/>
    <p:sldId id="287" r:id="rId26"/>
    <p:sldId id="288" r:id="rId27"/>
    <p:sldId id="289" r:id="rId28"/>
    <p:sldId id="290" r:id="rId29"/>
    <p:sldId id="291" r:id="rId30"/>
    <p:sldId id="292" r:id="rId31"/>
    <p:sldId id="294" r:id="rId32"/>
    <p:sldId id="293" r:id="rId33"/>
    <p:sldId id="295" r:id="rId34"/>
    <p:sldId id="261" r:id="rId35"/>
    <p:sldId id="296" r:id="rId36"/>
    <p:sldId id="297" r:id="rId37"/>
    <p:sldId id="298" r:id="rId38"/>
    <p:sldId id="299" r:id="rId39"/>
    <p:sldId id="300" r:id="rId40"/>
    <p:sldId id="301" r:id="rId41"/>
    <p:sldId id="302" r:id="rId42"/>
    <p:sldId id="303" r:id="rId43"/>
    <p:sldId id="304" r:id="rId44"/>
    <p:sldId id="305" r:id="rId45"/>
    <p:sldId id="306" r:id="rId46"/>
    <p:sldId id="307" r:id="rId47"/>
    <p:sldId id="286" r:id="rId48"/>
    <p:sldId id="308" r:id="rId49"/>
    <p:sldId id="309" r:id="rId50"/>
    <p:sldId id="310" r:id="rId51"/>
    <p:sldId id="311" r:id="rId52"/>
    <p:sldId id="312" r:id="rId53"/>
    <p:sldId id="313" r:id="rId54"/>
    <p:sldId id="314" r:id="rId55"/>
    <p:sldId id="315" r:id="rId56"/>
    <p:sldId id="316" r:id="rId57"/>
    <p:sldId id="317" r:id="rId58"/>
    <p:sldId id="318" r:id="rId59"/>
    <p:sldId id="319" r:id="rId60"/>
    <p:sldId id="320" r:id="rId61"/>
    <p:sldId id="321" r:id="rId62"/>
    <p:sldId id="322" r:id="rId63"/>
    <p:sldId id="323" r:id="rId64"/>
    <p:sldId id="324" r:id="rId65"/>
    <p:sldId id="325" r:id="rId66"/>
    <p:sldId id="326" r:id="rId67"/>
    <p:sldId id="327" r:id="rId68"/>
    <p:sldId id="328" r:id="rId69"/>
    <p:sldId id="329" r:id="rId70"/>
    <p:sldId id="330" r:id="rId71"/>
    <p:sldId id="331" r:id="rId72"/>
    <p:sldId id="332" r:id="rId73"/>
    <p:sldId id="333" r:id="rId74"/>
    <p:sldId id="262" r:id="rId75"/>
    <p:sldId id="263" r:id="rId76"/>
    <p:sldId id="264" r:id="rId77"/>
    <p:sldId id="265" r:id="rId78"/>
    <p:sldId id="256" r:id="rId79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7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33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AC749B-C23D-454D-BBE9-6474CBBCAB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8E91F7C-3456-4092-9864-5FCF78AC31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D20FBEB-53BA-4954-B4DD-53E1CE01C1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643DC-8A54-45E7-8D48-59E2D6E4CC9F}" type="datetimeFigureOut">
              <a:rPr lang="pt-BR" smtClean="0"/>
              <a:t>02/12/2025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F59C495-B758-42B5-807E-8D0FCC968F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5B23D4A-E493-4B30-8441-092A79F8E8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6C2B92-B4DD-4931-80C7-01B1363ED2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612205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7DEB48-B106-4BF4-9A88-C0982A4DA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D633F26D-AA5A-413D-8F19-B1B811D0F0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43D56BC-618D-4E91-82A0-D47AE7CC9D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643DC-8A54-45E7-8D48-59E2D6E4CC9F}" type="datetimeFigureOut">
              <a:rPr lang="pt-BR" smtClean="0"/>
              <a:t>02/12/2025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7A2978B-364A-4F61-AEA5-79F9F8761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6BAEBB7-7053-475E-931C-E96744E9FA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6C2B92-B4DD-4931-80C7-01B1363ED2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703842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933BBEF9-B844-4CF1-B996-4409FF8F0F9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94E774E9-8B85-4B6A-A910-50EB57C220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78B8CA7-0BD0-469B-957A-8A4266F556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643DC-8A54-45E7-8D48-59E2D6E4CC9F}" type="datetimeFigureOut">
              <a:rPr lang="pt-BR" smtClean="0"/>
              <a:t>02/12/2025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305C486-17D8-4E39-B76D-21B220CDF5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028436D-E9D1-403D-8285-D5D2BBDFA0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6C2B92-B4DD-4931-80C7-01B1363ED2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695115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CA37B9-BEC4-48CF-B777-E427F3964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8CFA5EC-CDD7-43E2-A49F-D7AFE5E470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A9FA62D-9CD6-4AD5-AEF8-575AF3B607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643DC-8A54-45E7-8D48-59E2D6E4CC9F}" type="datetimeFigureOut">
              <a:rPr lang="pt-BR" smtClean="0"/>
              <a:t>02/12/2025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05F0E54-59E4-4A69-83EE-43644C0BE8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616D247-3C86-4C03-A93F-30ACC1D7F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6C2B92-B4DD-4931-80C7-01B1363ED2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312093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85D35A8-7F27-4CA3-9026-7BF5C2FD75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9FB6CC5-5606-41A5-B351-546CF201C6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302A90B-8FAC-4E48-89D3-815B796C49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643DC-8A54-45E7-8D48-59E2D6E4CC9F}" type="datetimeFigureOut">
              <a:rPr lang="pt-BR" smtClean="0"/>
              <a:t>02/12/2025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3F8EB8B-125D-4370-A61B-59B477EEB0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B748CBB-4B8D-432F-B398-70ADFE4CE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6C2B92-B4DD-4931-80C7-01B1363ED2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404830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D93ED9E-2B59-403F-82D7-2C30DBF59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E9C6557-7765-4F53-987B-59F45EB30A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2C5312ED-536B-462F-BD0A-D028611AA5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ECE3FAB5-10C9-417B-B24D-D87D03774D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643DC-8A54-45E7-8D48-59E2D6E4CC9F}" type="datetimeFigureOut">
              <a:rPr lang="pt-BR" smtClean="0"/>
              <a:t>02/12/2025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B4D4EFE-3BF7-4F9F-A415-0739CCDCF2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CC56710-2CF4-4628-89E5-75774804B7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6C2B92-B4DD-4931-80C7-01B1363ED2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447987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434F9B3-FAE3-447B-8949-A7E4EAE23A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FEFE25E-B133-4EC9-936C-1995BBD95C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9438F98D-2B56-4C30-A7C7-37030CBE3D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E9793AE0-B3C9-4D98-9B0E-8678BA0A47D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81836ED8-455A-4B41-976A-1C27ACFFBBD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FB73DBCD-CB26-4C9E-904C-BF55E24D3C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643DC-8A54-45E7-8D48-59E2D6E4CC9F}" type="datetimeFigureOut">
              <a:rPr lang="pt-BR" smtClean="0"/>
              <a:t>02/12/2025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8EFE8805-1250-4CB4-9E80-1D28C692C9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CC1FCD78-1818-4317-BC5C-55CC83FA5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6C2B92-B4DD-4931-80C7-01B1363ED2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618606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37B0AB-22BA-428B-ACC5-2129A55DC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EA6A8B30-33E7-4EEA-AB15-0D2D9A872C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643DC-8A54-45E7-8D48-59E2D6E4CC9F}" type="datetimeFigureOut">
              <a:rPr lang="pt-BR" smtClean="0"/>
              <a:t>02/12/2025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FF1AB679-7694-4183-8529-622A5E993B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18D8F438-E7C2-40D8-B2F0-6B45C6A2A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6C2B92-B4DD-4931-80C7-01B1363ED2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151088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F714A4E1-DAAE-4A56-A876-2FC8B8D3EC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643DC-8A54-45E7-8D48-59E2D6E4CC9F}" type="datetimeFigureOut">
              <a:rPr lang="pt-BR" smtClean="0"/>
              <a:t>02/12/2025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8E368E9A-A993-4030-B103-8F60B1B00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F83D23F2-BF5A-433E-AFCB-05986E50A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6C2B92-B4DD-4931-80C7-01B1363ED2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857075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29BE2C-6974-48B7-9CBE-A5027F022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9A6173E-EED7-4320-9C38-E36FEA3E1F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3FEFAF6-C4E8-44C6-BB3D-9F8C804ADA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3C9570A-4CD0-490B-8029-0A3CAB3191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643DC-8A54-45E7-8D48-59E2D6E4CC9F}" type="datetimeFigureOut">
              <a:rPr lang="pt-BR" smtClean="0"/>
              <a:t>02/12/2025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10493B2-F7C1-4504-9765-8FF5120122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5D96E7B-F9C8-41A6-AD6F-6281474C4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6C2B92-B4DD-4931-80C7-01B1363ED2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919251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637E81-D6AE-4C71-83A8-3459BBF5D2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993BEB67-829E-400E-B19E-717B2005542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40382C7F-D87B-41CC-9B43-8CBCD83D23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669150CD-5B53-4194-A320-38CD2627E8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643DC-8A54-45E7-8D48-59E2D6E4CC9F}" type="datetimeFigureOut">
              <a:rPr lang="pt-BR" smtClean="0"/>
              <a:t>02/12/2025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4D9667E1-DAF6-4ED1-A50D-AFF3C0CF4A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9ED0495-F5D6-449D-8A8D-E5ACAEC8A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6C2B92-B4DD-4931-80C7-01B1363ED2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230516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EDBC7B9B-0894-4FA5-B8BF-D83087F50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9BA29ED-D6E1-4D1A-AB45-29D1E84084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7F989D8-BFB4-4E02-B831-85A7769ED1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0643DC-8A54-45E7-8D48-59E2D6E4CC9F}" type="datetimeFigureOut">
              <a:rPr lang="pt-BR" smtClean="0"/>
              <a:t>02/12/2025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708C4B6-96CC-4031-9B1D-8A3494EA93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D65BDE8-4A8C-4CB7-A9AA-F0EC85AC89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6C2B92-B4DD-4931-80C7-01B1363ED2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731040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0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74E963-C511-479F-87FF-07578F4F07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Django</a:t>
            </a:r>
            <a:r>
              <a:rPr lang="pt-BR" dirty="0"/>
              <a:t> e Cloud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79B3237-96FB-4E42-9342-5D6D18CA72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Framework + </a:t>
            </a:r>
            <a:r>
              <a:rPr lang="pt-BR" dirty="0" err="1"/>
              <a:t>Jebrains</a:t>
            </a:r>
            <a:r>
              <a:rPr lang="pt-BR" dirty="0"/>
              <a:t>+ Microsoft + AWS + </a:t>
            </a:r>
            <a:r>
              <a:rPr lang="pt-BR" dirty="0" err="1"/>
              <a:t>Red</a:t>
            </a:r>
            <a:r>
              <a:rPr lang="pt-BR" dirty="0"/>
              <a:t> </a:t>
            </a:r>
            <a:r>
              <a:rPr lang="pt-BR" dirty="0" err="1"/>
              <a:t>Hat</a:t>
            </a:r>
            <a:r>
              <a:rPr lang="pt-BR" dirty="0"/>
              <a:t> + CISCO</a:t>
            </a:r>
          </a:p>
        </p:txBody>
      </p:sp>
    </p:spTree>
    <p:extLst>
      <p:ext uri="{BB962C8B-B14F-4D97-AF65-F5344CB8AC3E}">
        <p14:creationId xmlns:p14="http://schemas.microsoft.com/office/powerpoint/2010/main" val="6818496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66CD62C2-E59A-40A2-B244-C76CCA0F91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649" y="397768"/>
            <a:ext cx="3604276" cy="2888358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343988A3-B694-4876-834E-62C283058226}"/>
              </a:ext>
            </a:extLst>
          </p:cNvPr>
          <p:cNvSpPr txBox="1"/>
          <p:nvPr/>
        </p:nvSpPr>
        <p:spPr>
          <a:xfrm>
            <a:off x="3690540" y="945137"/>
            <a:ext cx="72231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/>
              <a:t>Passo 7 – Criar o  App Associados (ok)</a:t>
            </a:r>
            <a:endParaRPr lang="pt-BR" sz="3600" b="1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9D032678-46FE-4A76-B9BC-67037AD465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0106" y="6192668"/>
            <a:ext cx="1347158" cy="469260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CF4BEFC7-8B28-4812-97E1-BD3552F66891}"/>
              </a:ext>
            </a:extLst>
          </p:cNvPr>
          <p:cNvSpPr txBox="1"/>
          <p:nvPr/>
        </p:nvSpPr>
        <p:spPr>
          <a:xfrm>
            <a:off x="3750925" y="1833623"/>
            <a:ext cx="69752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 err="1"/>
              <a:t>python</a:t>
            </a:r>
            <a:r>
              <a:rPr lang="pt-BR" sz="2800" dirty="0"/>
              <a:t> manage.py </a:t>
            </a:r>
            <a:r>
              <a:rPr lang="pt-BR" sz="2800" b="1" dirty="0" err="1">
                <a:highlight>
                  <a:srgbClr val="FFFF00"/>
                </a:highlight>
              </a:rPr>
              <a:t>startapp</a:t>
            </a:r>
            <a:r>
              <a:rPr lang="pt-BR" sz="2800" dirty="0"/>
              <a:t> </a:t>
            </a:r>
            <a:r>
              <a:rPr lang="pt-BR" sz="2800" dirty="0">
                <a:solidFill>
                  <a:srgbClr val="FF0000"/>
                </a:solidFill>
                <a:highlight>
                  <a:srgbClr val="FFFF00"/>
                </a:highlight>
              </a:rPr>
              <a:t>&lt;</a:t>
            </a:r>
            <a:r>
              <a:rPr lang="pt-BR" sz="2800" i="1" dirty="0">
                <a:solidFill>
                  <a:srgbClr val="FF0000"/>
                </a:solidFill>
                <a:highlight>
                  <a:srgbClr val="FFFF00"/>
                </a:highlight>
              </a:rPr>
              <a:t>&lt;nome do app&gt;&gt;</a:t>
            </a:r>
          </a:p>
        </p:txBody>
      </p:sp>
    </p:spTree>
    <p:extLst>
      <p:ext uri="{BB962C8B-B14F-4D97-AF65-F5344CB8AC3E}">
        <p14:creationId xmlns:p14="http://schemas.microsoft.com/office/powerpoint/2010/main" val="30222900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66CD62C2-E59A-40A2-B244-C76CCA0F91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649" y="397768"/>
            <a:ext cx="3604276" cy="2888358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343988A3-B694-4876-834E-62C283058226}"/>
              </a:ext>
            </a:extLst>
          </p:cNvPr>
          <p:cNvSpPr txBox="1"/>
          <p:nvPr/>
        </p:nvSpPr>
        <p:spPr>
          <a:xfrm>
            <a:off x="3587431" y="920691"/>
            <a:ext cx="69626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/>
              <a:t>Passo 8 – Verificar se esta registrado</a:t>
            </a:r>
            <a:endParaRPr lang="pt-BR" sz="3600" b="1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9D032678-46FE-4A76-B9BC-67037AD465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0106" y="6192668"/>
            <a:ext cx="1347158" cy="46926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EDF89E4F-49DE-460A-8A58-C8710169F7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0925" y="1687793"/>
            <a:ext cx="6090377" cy="4340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6530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66CD62C2-E59A-40A2-B244-C76CCA0F91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649" y="397768"/>
            <a:ext cx="3604276" cy="2888358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343988A3-B694-4876-834E-62C283058226}"/>
              </a:ext>
            </a:extLst>
          </p:cNvPr>
          <p:cNvSpPr txBox="1"/>
          <p:nvPr/>
        </p:nvSpPr>
        <p:spPr>
          <a:xfrm>
            <a:off x="2655778" y="1240825"/>
            <a:ext cx="79737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/>
              <a:t>Passo 9 – urls.py dentro do app associado</a:t>
            </a:r>
            <a:endParaRPr lang="pt-BR" sz="3600" b="1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9D032678-46FE-4A76-B9BC-67037AD465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0106" y="6192668"/>
            <a:ext cx="1347158" cy="46926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03216737-5A73-4C74-833E-159B7C28E0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5085" y="1871996"/>
            <a:ext cx="9162179" cy="3082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3610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66CD62C2-E59A-40A2-B244-C76CCA0F91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649" y="397768"/>
            <a:ext cx="3604276" cy="2888358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343988A3-B694-4876-834E-62C283058226}"/>
              </a:ext>
            </a:extLst>
          </p:cNvPr>
          <p:cNvSpPr txBox="1"/>
          <p:nvPr/>
        </p:nvSpPr>
        <p:spPr>
          <a:xfrm>
            <a:off x="2463223" y="1377130"/>
            <a:ext cx="80840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/>
              <a:t>Passo 10 – Incluir o url.py do app no setup</a:t>
            </a:r>
            <a:endParaRPr lang="pt-BR" sz="3600" b="1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9D032678-46FE-4A76-B9BC-67037AD465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0106" y="6192668"/>
            <a:ext cx="1347158" cy="46926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7BE05D66-720F-4E72-BD7B-F54034F775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1339" y="2023461"/>
            <a:ext cx="9305925" cy="196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9170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868ED64-D155-4775-A2EA-7D14E4FF6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Por que separar em duas apps?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E0C389A-E60D-44DD-91DB-42E77F464D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Separação clara de responsabilidades = organizado, testável e escalável.</a:t>
            </a:r>
          </a:p>
        </p:txBody>
      </p:sp>
    </p:spTree>
    <p:extLst>
      <p:ext uri="{BB962C8B-B14F-4D97-AF65-F5344CB8AC3E}">
        <p14:creationId xmlns:p14="http://schemas.microsoft.com/office/powerpoint/2010/main" val="15914103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01D23A-9548-44E5-84A1-79505ACAB6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Resumo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E7447CB-075D-422D-892B-B27797448E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pt-BR" dirty="0"/>
              <a:t>Criar um app – </a:t>
            </a:r>
            <a:r>
              <a:rPr lang="pt-BR" dirty="0" err="1"/>
              <a:t>startapp</a:t>
            </a:r>
            <a:endParaRPr lang="pt-BR" dirty="0"/>
          </a:p>
          <a:p>
            <a:pPr marL="514350" indent="-514350">
              <a:buFont typeface="+mj-lt"/>
              <a:buAutoNum type="arabicPeriod"/>
            </a:pPr>
            <a:r>
              <a:rPr lang="pt-BR" dirty="0"/>
              <a:t>Instalar o APP no settings.</a:t>
            </a:r>
          </a:p>
          <a:p>
            <a:pPr marL="514350" indent="-514350">
              <a:buFont typeface="+mj-lt"/>
              <a:buAutoNum type="arabicPeriod"/>
            </a:pPr>
            <a:r>
              <a:rPr lang="pt-BR" dirty="0"/>
              <a:t>Incluir as rotas no setup/urls.py</a:t>
            </a:r>
          </a:p>
        </p:txBody>
      </p:sp>
    </p:spTree>
    <p:extLst>
      <p:ext uri="{BB962C8B-B14F-4D97-AF65-F5344CB8AC3E}">
        <p14:creationId xmlns:p14="http://schemas.microsoft.com/office/powerpoint/2010/main" val="7801853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66CD62C2-E59A-40A2-B244-C76CCA0F91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649" y="397768"/>
            <a:ext cx="3604276" cy="2888358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343988A3-B694-4876-834E-62C283058226}"/>
              </a:ext>
            </a:extLst>
          </p:cNvPr>
          <p:cNvSpPr txBox="1"/>
          <p:nvPr/>
        </p:nvSpPr>
        <p:spPr>
          <a:xfrm>
            <a:off x="3017555" y="919929"/>
            <a:ext cx="81428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/>
              <a:t>Passo 11 –   </a:t>
            </a:r>
            <a:r>
              <a:rPr lang="pt-BR" sz="3600" dirty="0" err="1"/>
              <a:t>Templates</a:t>
            </a:r>
            <a:r>
              <a:rPr lang="pt-BR" sz="3600" dirty="0"/>
              <a:t> de Login e Cadastro</a:t>
            </a:r>
            <a:endParaRPr lang="pt-BR" sz="3600" b="1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9D032678-46FE-4A76-B9BC-67037AD465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0106" y="6192668"/>
            <a:ext cx="1347158" cy="46926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B31AD477-D927-463A-AC25-FB02B39BA6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4394" y="1566260"/>
            <a:ext cx="7503879" cy="4317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641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66CD62C2-E59A-40A2-B244-C76CCA0F91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649" y="397768"/>
            <a:ext cx="3604276" cy="2888358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343988A3-B694-4876-834E-62C283058226}"/>
              </a:ext>
            </a:extLst>
          </p:cNvPr>
          <p:cNvSpPr txBox="1"/>
          <p:nvPr/>
        </p:nvSpPr>
        <p:spPr>
          <a:xfrm>
            <a:off x="3017555" y="919929"/>
            <a:ext cx="81428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/>
              <a:t>Passo 11 –   </a:t>
            </a:r>
            <a:r>
              <a:rPr lang="pt-BR" sz="3600" dirty="0" err="1"/>
              <a:t>Templates</a:t>
            </a:r>
            <a:r>
              <a:rPr lang="pt-BR" sz="3600" dirty="0"/>
              <a:t> de Login e Cadastro</a:t>
            </a:r>
            <a:endParaRPr lang="pt-BR" sz="3600" b="1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9D032678-46FE-4A76-B9BC-67037AD465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0106" y="6192668"/>
            <a:ext cx="1347158" cy="46926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D766C8F6-C20F-427A-93DC-B38B0ED9CC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6202" y="1540379"/>
            <a:ext cx="7226725" cy="4535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3578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66CD62C2-E59A-40A2-B244-C76CCA0F91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649" y="397768"/>
            <a:ext cx="3604276" cy="2888358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343988A3-B694-4876-834E-62C283058226}"/>
              </a:ext>
            </a:extLst>
          </p:cNvPr>
          <p:cNvSpPr txBox="1"/>
          <p:nvPr/>
        </p:nvSpPr>
        <p:spPr>
          <a:xfrm>
            <a:off x="2750136" y="1061759"/>
            <a:ext cx="55497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/>
              <a:t>Passo 12 –   Criar duas </a:t>
            </a:r>
            <a:r>
              <a:rPr lang="pt-BR" sz="3600" dirty="0" err="1"/>
              <a:t>Views</a:t>
            </a:r>
            <a:endParaRPr lang="pt-BR" sz="3600" b="1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9D032678-46FE-4A76-B9BC-67037AD465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0106" y="6192668"/>
            <a:ext cx="1347158" cy="46926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445F013B-ABB3-4FB9-8949-A25DB75DDF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5343" y="1708090"/>
            <a:ext cx="9336657" cy="2794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6807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66CD62C2-E59A-40A2-B244-C76CCA0F91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649" y="397768"/>
            <a:ext cx="3604276" cy="2888358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343988A3-B694-4876-834E-62C283058226}"/>
              </a:ext>
            </a:extLst>
          </p:cNvPr>
          <p:cNvSpPr txBox="1"/>
          <p:nvPr/>
        </p:nvSpPr>
        <p:spPr>
          <a:xfrm>
            <a:off x="2750136" y="1061759"/>
            <a:ext cx="46535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/>
              <a:t>Passo 13 –   Criar as </a:t>
            </a:r>
            <a:r>
              <a:rPr lang="pt-BR" sz="3600" dirty="0" err="1"/>
              <a:t>urls</a:t>
            </a:r>
            <a:endParaRPr lang="pt-BR" sz="3600" b="1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9D032678-46FE-4A76-B9BC-67037AD465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0106" y="6192668"/>
            <a:ext cx="1347158" cy="46926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E0988BC8-00C5-47AF-ABBD-64C6050213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9533" y="1708090"/>
            <a:ext cx="8571875" cy="2735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7839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14BA2C1-497F-4B2E-92A7-02FDE2CAEE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Conteúdo do curso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40DBBD8-91C1-4B3A-92C1-436E190B6D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D9D141F-4CD6-4EAF-9F07-658207801F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443" y="1609276"/>
            <a:ext cx="3886200" cy="501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8918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66CD62C2-E59A-40A2-B244-C76CCA0F91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649" y="397768"/>
            <a:ext cx="3604276" cy="2888358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343988A3-B694-4876-834E-62C283058226}"/>
              </a:ext>
            </a:extLst>
          </p:cNvPr>
          <p:cNvSpPr txBox="1"/>
          <p:nvPr/>
        </p:nvSpPr>
        <p:spPr>
          <a:xfrm>
            <a:off x="2750136" y="1061759"/>
            <a:ext cx="77734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/>
              <a:t>Passo 13 –   Rodar e visualizar as páginas</a:t>
            </a:r>
            <a:endParaRPr lang="pt-BR" sz="3600" b="1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9D032678-46FE-4A76-B9BC-67037AD465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0106" y="6192668"/>
            <a:ext cx="1347158" cy="46926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5BC29FBB-C5BE-4136-B32D-21334A85B9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6537" y="1810464"/>
            <a:ext cx="6498926" cy="204036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1AF81A13-E85A-4BCE-993B-1CA025FABE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06268" y="3950117"/>
            <a:ext cx="6379463" cy="1647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7647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DEECEC1E-B5CE-411C-A4B3-828A0A7E91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1" y="946974"/>
            <a:ext cx="5757862" cy="3677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7675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E254B9D6-F643-4986-9DEE-13D5275EF5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087" y="334498"/>
            <a:ext cx="4442508" cy="2837327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31151927-79BF-44EC-B433-C03D75505574}"/>
              </a:ext>
            </a:extLst>
          </p:cNvPr>
          <p:cNvSpPr txBox="1"/>
          <p:nvPr/>
        </p:nvSpPr>
        <p:spPr>
          <a:xfrm>
            <a:off x="4715774" y="469780"/>
            <a:ext cx="4706417" cy="1785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pt-BR" sz="2000" b="1" dirty="0"/>
              <a:t>Camada de Validação (</a:t>
            </a:r>
            <a:r>
              <a:rPr lang="pt-BR" sz="2000" b="1" dirty="0" err="1"/>
              <a:t>Forms</a:t>
            </a:r>
            <a:r>
              <a:rPr lang="pt-BR" sz="2000" b="1" dirty="0"/>
              <a:t>)</a:t>
            </a:r>
          </a:p>
          <a:p>
            <a:pPr marL="800100" lvl="1" indent="-342900">
              <a:buAutoNum type="arabicPeriod"/>
            </a:pPr>
            <a:r>
              <a:rPr lang="pt-BR" dirty="0"/>
              <a:t>Gerar HTML a partir do Python</a:t>
            </a:r>
          </a:p>
          <a:p>
            <a:pPr marL="1257300" lvl="2" indent="-342900">
              <a:buAutoNum type="arabicPeriod"/>
            </a:pPr>
            <a:r>
              <a:rPr lang="pt-BR" dirty="0"/>
              <a:t>Segurança CSRF</a:t>
            </a:r>
          </a:p>
          <a:p>
            <a:pPr marL="1257300" lvl="2" indent="-342900">
              <a:buAutoNum type="arabicPeriod"/>
            </a:pPr>
            <a:r>
              <a:rPr lang="pt-BR" dirty="0"/>
              <a:t>Validação</a:t>
            </a:r>
          </a:p>
          <a:p>
            <a:pPr marL="1257300" lvl="2" indent="-342900">
              <a:buAutoNum type="arabicPeriod"/>
            </a:pPr>
            <a:r>
              <a:rPr lang="pt-BR" dirty="0"/>
              <a:t>Integração com as outras Camadas</a:t>
            </a:r>
          </a:p>
          <a:p>
            <a:pPr marL="1257300" lvl="2" indent="-342900">
              <a:buAutoNum type="arabicPeriod"/>
            </a:pPr>
            <a:r>
              <a:rPr lang="pt-BR" dirty="0"/>
              <a:t>MVT (</a:t>
            </a:r>
            <a:r>
              <a:rPr lang="pt-BR" dirty="0" err="1"/>
              <a:t>Model</a:t>
            </a:r>
            <a:r>
              <a:rPr lang="pt-BR" dirty="0"/>
              <a:t> </a:t>
            </a:r>
            <a:r>
              <a:rPr lang="pt-BR" dirty="0" err="1"/>
              <a:t>View</a:t>
            </a:r>
            <a:r>
              <a:rPr lang="pt-BR" dirty="0"/>
              <a:t> </a:t>
            </a:r>
            <a:r>
              <a:rPr lang="pt-BR" dirty="0" err="1"/>
              <a:t>Template</a:t>
            </a:r>
            <a:r>
              <a:rPr lang="pt-BR" dirty="0"/>
              <a:t>)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3B9072BE-855E-4269-AC1A-DE99F6238BB3}"/>
              </a:ext>
            </a:extLst>
          </p:cNvPr>
          <p:cNvSpPr txBox="1"/>
          <p:nvPr/>
        </p:nvSpPr>
        <p:spPr>
          <a:xfrm>
            <a:off x="4836543" y="2692520"/>
            <a:ext cx="4762907" cy="1785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2. </a:t>
            </a:r>
            <a:r>
              <a:rPr lang="pt-BR" sz="2000" b="1" dirty="0"/>
              <a:t>Entender e aplicar a orientação a objetos</a:t>
            </a:r>
          </a:p>
          <a:p>
            <a:r>
              <a:rPr lang="pt-BR" dirty="0"/>
              <a:t>            Classe</a:t>
            </a:r>
          </a:p>
          <a:p>
            <a:r>
              <a:rPr lang="pt-BR" dirty="0"/>
              <a:t>            Herança</a:t>
            </a:r>
          </a:p>
          <a:p>
            <a:r>
              <a:rPr lang="pt-BR" dirty="0"/>
              <a:t>            Métodos</a:t>
            </a:r>
          </a:p>
          <a:p>
            <a:r>
              <a:rPr lang="pt-BR" dirty="0"/>
              <a:t>            Atributos</a:t>
            </a:r>
          </a:p>
          <a:p>
            <a:r>
              <a:rPr lang="pt-BR" dirty="0"/>
              <a:t>            Construtor</a:t>
            </a:r>
          </a:p>
        </p:txBody>
      </p:sp>
    </p:spTree>
    <p:extLst>
      <p:ext uri="{BB962C8B-B14F-4D97-AF65-F5344CB8AC3E}">
        <p14:creationId xmlns:p14="http://schemas.microsoft.com/office/powerpoint/2010/main" val="11226214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81ABF5C4-23DE-4290-8ABC-1CB93F47B2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88044"/>
            <a:ext cx="12192000" cy="1063211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E3A6D5EC-F228-4E7B-84CF-67BCB99E1D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087" y="334498"/>
            <a:ext cx="4442508" cy="2837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3148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908F66-2C3A-41AE-9A94-9EDC2628C3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Django</a:t>
            </a:r>
            <a:r>
              <a:rPr lang="pt-BR" dirty="0"/>
              <a:t> Friday – </a:t>
            </a:r>
            <a:r>
              <a:rPr lang="pt-BR" b="1" dirty="0"/>
              <a:t>25 pontos (35 pontos mostrar para a turma no site do professor)</a:t>
            </a:r>
          </a:p>
        </p:txBody>
      </p:sp>
      <p:pic>
        <p:nvPicPr>
          <p:cNvPr id="4" name="Espaço Reservado para Conteúdo 3">
            <a:extLst>
              <a:ext uri="{FF2B5EF4-FFF2-40B4-BE49-F238E27FC236}">
                <a16:creationId xmlns:a16="http://schemas.microsoft.com/office/drawing/2014/main" id="{757898F8-A3D2-4C1F-8073-F80A0D437A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08838" y="1596231"/>
            <a:ext cx="3622357" cy="4351338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EAFAAA97-1C15-4FCA-BD0F-32AEC74A25D5}"/>
              </a:ext>
            </a:extLst>
          </p:cNvPr>
          <p:cNvSpPr txBox="1"/>
          <p:nvPr/>
        </p:nvSpPr>
        <p:spPr>
          <a:xfrm>
            <a:off x="5219700" y="1838325"/>
            <a:ext cx="55023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Tirar as duas caixinhas e deixar apenas o botão.</a:t>
            </a:r>
          </a:p>
          <a:p>
            <a:r>
              <a:rPr lang="pt-BR" dirty="0"/>
              <a:t>Ao clicar no botão irá para a rota /cadastro de associado.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13A31B80-D608-4D3C-A0DB-10E1628B6D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9745" y="2777705"/>
            <a:ext cx="5000104" cy="517560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4DF3384A-45D7-48D7-AA7E-AB66BB19C67D}"/>
              </a:ext>
            </a:extLst>
          </p:cNvPr>
          <p:cNvSpPr txBox="1"/>
          <p:nvPr/>
        </p:nvSpPr>
        <p:spPr>
          <a:xfrm>
            <a:off x="5258627" y="3709423"/>
            <a:ext cx="618470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As caixinhas e os botões deverão ter a mesma estilização do site</a:t>
            </a:r>
          </a:p>
          <a:p>
            <a:r>
              <a:rPr lang="pt-BR" dirty="0"/>
              <a:t>Mantendo as </a:t>
            </a:r>
            <a:r>
              <a:rPr lang="pt-BR" dirty="0" err="1"/>
              <a:t>partials</a:t>
            </a:r>
            <a:r>
              <a:rPr lang="pt-BR" dirty="0"/>
              <a:t> (header e </a:t>
            </a:r>
            <a:r>
              <a:rPr lang="pt-BR" dirty="0" err="1"/>
              <a:t>footer</a:t>
            </a:r>
            <a:r>
              <a:rPr lang="pt-BR" dirty="0"/>
              <a:t>).</a:t>
            </a:r>
          </a:p>
          <a:p>
            <a:r>
              <a:rPr lang="pt-BR" dirty="0"/>
              <a:t>O Visual e navegação...</a:t>
            </a:r>
          </a:p>
        </p:txBody>
      </p:sp>
    </p:spTree>
    <p:extLst>
      <p:ext uri="{BB962C8B-B14F-4D97-AF65-F5344CB8AC3E}">
        <p14:creationId xmlns:p14="http://schemas.microsoft.com/office/powerpoint/2010/main" val="40296800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E58CC16B-C8D7-4C7E-9938-11068DF492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30018"/>
            <a:ext cx="12192000" cy="4997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8243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75787D39-6912-48EA-8BA9-77983BE2E5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25" y="1804987"/>
            <a:ext cx="11563350" cy="324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8829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2E8A16AE-4FD4-4B48-AABB-11C76BBAFD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40" y="2097939"/>
            <a:ext cx="12041720" cy="250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9426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6651FD9-FFBC-4102-8B54-DDFB78FB9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Tecla</a:t>
            </a:r>
            <a:r>
              <a:rPr lang="pt-BR" b="1" dirty="0"/>
              <a:t> Q </a:t>
            </a:r>
            <a:r>
              <a:rPr lang="pt-BR" dirty="0"/>
              <a:t>para sair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ECB362C-B2B2-4BC0-990B-A608C89916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4F489DA-683B-4E4F-AF63-EC08D642CE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775" y="1613274"/>
            <a:ext cx="9893428" cy="2496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1806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C245DF9E-12C8-48EF-9635-56FD53DBFF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057" y="2425567"/>
            <a:ext cx="11406532" cy="1453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1219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64DB24-C315-40E2-A11A-7F9B206FB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Clone </a:t>
            </a:r>
            <a:r>
              <a:rPr lang="pt-BR" dirty="0" err="1"/>
              <a:t>Branch</a:t>
            </a:r>
            <a:r>
              <a:rPr lang="pt-BR" dirty="0"/>
              <a:t> Específica e </a:t>
            </a:r>
            <a:r>
              <a:rPr lang="pt-BR" dirty="0" err="1"/>
              <a:t>Pull</a:t>
            </a:r>
            <a:r>
              <a:rPr lang="pt-BR" dirty="0"/>
              <a:t> </a:t>
            </a:r>
            <a:r>
              <a:rPr lang="pt-BR" dirty="0" err="1"/>
              <a:t>Branch</a:t>
            </a:r>
            <a:r>
              <a:rPr lang="pt-BR" dirty="0"/>
              <a:t> Espec.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C78CB05-F517-4AD9-AD3A-49D1B87B4A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Clone (baixar) – primeira vez. (download = clone) – PRIMEIRA VEZ</a:t>
            </a:r>
          </a:p>
          <a:p>
            <a:r>
              <a:rPr lang="pt-BR" dirty="0" err="1"/>
              <a:t>Pull</a:t>
            </a:r>
            <a:r>
              <a:rPr lang="pt-BR" dirty="0"/>
              <a:t> (baixar atualizando) – segunda vez ou outras vezes....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4139CBA-364D-4E8B-A140-A2A39181C2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887" y="3057525"/>
            <a:ext cx="10182225" cy="74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6097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AC27C48F-A394-4B68-B18E-08E7FE6585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73" y="2444817"/>
            <a:ext cx="11907933" cy="1841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4688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A1A5BD80-6942-4329-B170-B4086D84D2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128" y="3157086"/>
            <a:ext cx="11907328" cy="424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7439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4DB63897-850F-48B4-AD80-0FD6BBA6FD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6595" y="276229"/>
            <a:ext cx="4464868" cy="5933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6507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B5496B05-AB1C-4EE6-83FA-E0A2DD9FE1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115" y="1963554"/>
            <a:ext cx="9798720" cy="2367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6459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2B68403-B0BE-436D-89B8-7C32C7C3A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C1F0F26-164A-449E-BB6A-B7007802C2E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70909CE2-9152-4EAC-A9F8-8203886828E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8395042-FE98-4F89-BF21-D67F06EC2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681037"/>
            <a:ext cx="9298735" cy="5369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4021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9BBA1F5B-574F-4373-AAC7-8BE64B527A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984" y="1106905"/>
            <a:ext cx="5944016" cy="3432110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75368D3E-E48B-464E-B162-78D154FD7F3E}"/>
              </a:ext>
            </a:extLst>
          </p:cNvPr>
          <p:cNvSpPr txBox="1"/>
          <p:nvPr/>
        </p:nvSpPr>
        <p:spPr>
          <a:xfrm>
            <a:off x="6679933" y="962526"/>
            <a:ext cx="389882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800" dirty="0" err="1"/>
              <a:t>Codar</a:t>
            </a:r>
            <a:r>
              <a:rPr lang="pt-BR" sz="4800" dirty="0"/>
              <a:t> o </a:t>
            </a:r>
            <a:r>
              <a:rPr lang="pt-BR" sz="4800" dirty="0" err="1"/>
              <a:t>Model</a:t>
            </a:r>
            <a:endParaRPr lang="pt-BR" sz="4800" dirty="0"/>
          </a:p>
          <a:p>
            <a:r>
              <a:rPr lang="pt-BR" sz="4800" dirty="0"/>
              <a:t>Usar o Admin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07DE4710-E508-4E54-93AA-10A2D5C92D48}"/>
              </a:ext>
            </a:extLst>
          </p:cNvPr>
          <p:cNvSpPr txBox="1"/>
          <p:nvPr/>
        </p:nvSpPr>
        <p:spPr>
          <a:xfrm>
            <a:off x="5159141" y="3099335"/>
            <a:ext cx="417736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O </a:t>
            </a:r>
            <a:r>
              <a:rPr lang="pt-BR" dirty="0" err="1"/>
              <a:t>Django</a:t>
            </a:r>
            <a:r>
              <a:rPr lang="pt-BR" dirty="0"/>
              <a:t> já oferece uma tabela de usuário</a:t>
            </a:r>
          </a:p>
          <a:p>
            <a:r>
              <a:rPr lang="pt-BR" dirty="0"/>
              <a:t>Não faz sentido criar um </a:t>
            </a:r>
            <a:r>
              <a:rPr lang="pt-BR" dirty="0" err="1"/>
              <a:t>model</a:t>
            </a:r>
            <a:endParaRPr lang="pt-BR" dirty="0"/>
          </a:p>
          <a:p>
            <a:r>
              <a:rPr lang="pt-BR" dirty="0" err="1"/>
              <a:t>Superuser</a:t>
            </a:r>
            <a:endParaRPr lang="pt-BR" dirty="0"/>
          </a:p>
          <a:p>
            <a:r>
              <a:rPr lang="pt-BR" dirty="0"/>
              <a:t>Login-</a:t>
            </a:r>
            <a:r>
              <a:rPr lang="pt-BR" dirty="0" err="1"/>
              <a:t>Logout</a:t>
            </a:r>
            <a:r>
              <a:rPr lang="pt-BR" dirty="0"/>
              <a:t>(sair)</a:t>
            </a:r>
          </a:p>
          <a:p>
            <a:r>
              <a:rPr lang="pt-BR" dirty="0"/>
              <a:t>Autenticação e Autorização</a:t>
            </a:r>
          </a:p>
          <a:p>
            <a:r>
              <a:rPr lang="pt-BR" dirty="0"/>
              <a:t>No banco de dados </a:t>
            </a:r>
            <a:r>
              <a:rPr lang="pt-BR" b="1" dirty="0"/>
              <a:t>(</a:t>
            </a:r>
            <a:r>
              <a:rPr lang="pt-BR" b="1" dirty="0" err="1"/>
              <a:t>auth_user</a:t>
            </a:r>
            <a:r>
              <a:rPr lang="pt-BR" b="1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3122117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A08D588E-4EE0-49A2-BDF2-5618E4C1CA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4288" y="858488"/>
            <a:ext cx="4410074" cy="3113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1289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056AE6EB-EC69-47A3-A3AE-3C4656E61D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291" y="1621767"/>
            <a:ext cx="11676414" cy="2303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03439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7450957A-B1A1-4D39-9107-F2A4673451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362" y="1307837"/>
            <a:ext cx="11725275" cy="3692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56854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7925D663-E195-4912-800A-E50CE89D59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275" y="2080792"/>
            <a:ext cx="11344275" cy="2337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2095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D3D8A4-A5BB-41AA-A076-90F8EBDC6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Git</a:t>
            </a:r>
            <a:r>
              <a:rPr lang="pt-BR" dirty="0"/>
              <a:t> </a:t>
            </a:r>
            <a:r>
              <a:rPr lang="pt-BR" dirty="0" err="1"/>
              <a:t>pull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FCB42D9-7459-4E5A-B30F-E802DFFE16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083B310-ACAC-47E6-9C3C-B581E3B9FC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11041458" cy="2366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76786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5EEF96A8-27E9-46F4-8E1F-55FBE30FF1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5598"/>
            <a:ext cx="12192000" cy="5846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78471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ADDD17-9948-4C90-B980-0E44301479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71DDC0E-8CED-49A6-A916-0FDC454A8C2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BC917572-708F-4B56-9EB3-7038ADCE4F4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25C804D-FCBA-4B58-8424-548877B778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450" y="135966"/>
            <a:ext cx="11087099" cy="6586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33408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EAAE9780-56CE-4B10-99D3-5BCFA5C7C949}"/>
              </a:ext>
            </a:extLst>
          </p:cNvPr>
          <p:cNvSpPr txBox="1"/>
          <p:nvPr/>
        </p:nvSpPr>
        <p:spPr>
          <a:xfrm>
            <a:off x="142875" y="295275"/>
            <a:ext cx="4029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Manutenções – Django_Avançado_Aula7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911E63D4-973C-4CC6-A092-FEA55EDE63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5" y="750332"/>
            <a:ext cx="12192000" cy="3191032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D39F5CB8-CB67-4FA3-90F4-A19B0FD6EA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349" y="3486150"/>
            <a:ext cx="5577676" cy="3076575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8BE1401E-0C4E-41AD-BF47-814BD4E44D24}"/>
              </a:ext>
            </a:extLst>
          </p:cNvPr>
          <p:cNvSpPr txBox="1"/>
          <p:nvPr/>
        </p:nvSpPr>
        <p:spPr>
          <a:xfrm>
            <a:off x="7839075" y="4429125"/>
            <a:ext cx="3759362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2- MANUTENÇÕES</a:t>
            </a:r>
          </a:p>
          <a:p>
            <a:endParaRPr lang="pt-BR" dirty="0"/>
          </a:p>
          <a:p>
            <a:r>
              <a:rPr lang="pt-BR" dirty="0"/>
              <a:t>1- CRIAR O EMAIL</a:t>
            </a:r>
          </a:p>
          <a:p>
            <a:r>
              <a:rPr lang="pt-BR" dirty="0"/>
              <a:t>2- COLOCAR JAVASCRIPT QUE</a:t>
            </a:r>
          </a:p>
          <a:p>
            <a:r>
              <a:rPr lang="pt-BR" dirty="0"/>
              <a:t>AO SELECIONAR OUTRO APAREÇA</a:t>
            </a:r>
          </a:p>
          <a:p>
            <a:r>
              <a:rPr lang="pt-BR" dirty="0"/>
              <a:t>UMA CAIXA PARA O USUÁRIO DIGITAR</a:t>
            </a:r>
          </a:p>
          <a:p>
            <a:r>
              <a:rPr lang="pt-BR" dirty="0"/>
              <a:t>O GENERO.</a:t>
            </a:r>
          </a:p>
        </p:txBody>
      </p:sp>
    </p:spTree>
    <p:extLst>
      <p:ext uri="{BB962C8B-B14F-4D97-AF65-F5344CB8AC3E}">
        <p14:creationId xmlns:p14="http://schemas.microsoft.com/office/powerpoint/2010/main" val="74024343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091ADC1-047D-4106-8049-7D20C4FB0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Exercício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89C9EC1-62BE-4F93-B3F8-0025308CD9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Teste sua aplicação com</a:t>
            </a:r>
          </a:p>
          <a:p>
            <a:pPr lvl="1"/>
            <a:r>
              <a:rPr lang="pt-BR" dirty="0"/>
              <a:t>Senha: 444</a:t>
            </a:r>
          </a:p>
          <a:p>
            <a:pPr lvl="1"/>
            <a:r>
              <a:rPr lang="pt-BR" dirty="0"/>
              <a:t>Confirma Senha: 999</a:t>
            </a:r>
          </a:p>
          <a:p>
            <a:r>
              <a:rPr lang="pt-BR" dirty="0"/>
              <a:t>Verifique se redirecionou!!!!!</a:t>
            </a:r>
          </a:p>
        </p:txBody>
      </p:sp>
    </p:spTree>
    <p:extLst>
      <p:ext uri="{BB962C8B-B14F-4D97-AF65-F5344CB8AC3E}">
        <p14:creationId xmlns:p14="http://schemas.microsoft.com/office/powerpoint/2010/main" val="260391396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57AE6A39-3F54-4418-BF6C-4D51B793C8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87" y="1709737"/>
            <a:ext cx="11934825" cy="3438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91333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6D9E174-6E42-4A21-BD36-117710325C58}"/>
              </a:ext>
            </a:extLst>
          </p:cNvPr>
          <p:cNvSpPr txBox="1"/>
          <p:nvPr/>
        </p:nvSpPr>
        <p:spPr>
          <a:xfrm>
            <a:off x="1200150" y="2844225"/>
            <a:ext cx="100787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/>
              <a:t>Criptografia própria dele – O </a:t>
            </a:r>
            <a:r>
              <a:rPr lang="pt-BR" sz="3200" b="1" dirty="0" err="1">
                <a:highlight>
                  <a:srgbClr val="FFFF00"/>
                </a:highlight>
              </a:rPr>
              <a:t>Django</a:t>
            </a:r>
            <a:r>
              <a:rPr lang="pt-BR" sz="3200" dirty="0"/>
              <a:t> já faz isso pra gente.....</a:t>
            </a:r>
          </a:p>
        </p:txBody>
      </p:sp>
    </p:spTree>
    <p:extLst>
      <p:ext uri="{BB962C8B-B14F-4D97-AF65-F5344CB8AC3E}">
        <p14:creationId xmlns:p14="http://schemas.microsoft.com/office/powerpoint/2010/main" val="345493770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B6193E4-A126-4FF4-AA27-DC7F8F110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Vamos arrumar o login do </a:t>
            </a:r>
            <a:r>
              <a:rPr lang="pt-BR" dirty="0" err="1"/>
              <a:t>Django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FD83D8E-5299-48FA-8722-83FB685FE0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511804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FB509678-F231-46D5-94D5-977C1FB5B9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057" y="1258784"/>
            <a:ext cx="6344309" cy="3663242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673B8907-FC74-47D7-879C-B9EEC40E51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4574" y="2529443"/>
            <a:ext cx="7212369" cy="2122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79946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6F03B74-EDD7-41CA-90E2-12C587064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Simuladores de </a:t>
            </a:r>
            <a:r>
              <a:rPr lang="pt-BR" dirty="0" err="1"/>
              <a:t>Git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94283CB-AA77-460C-8DAF-896057B440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err="1"/>
              <a:t>Palominha</a:t>
            </a:r>
            <a:endParaRPr lang="pt-BR" dirty="0"/>
          </a:p>
          <a:p>
            <a:pPr lvl="1"/>
            <a:r>
              <a:rPr lang="pt-BR" dirty="0"/>
              <a:t>Esses são simuladores de </a:t>
            </a:r>
            <a:r>
              <a:rPr lang="pt-BR" dirty="0" err="1"/>
              <a:t>Branch</a:t>
            </a:r>
            <a:endParaRPr lang="pt-BR" dirty="0"/>
          </a:p>
          <a:p>
            <a:pPr lvl="1"/>
            <a:r>
              <a:rPr lang="pt-BR" dirty="0"/>
              <a:t>É apenas faz de conta OK?</a:t>
            </a:r>
          </a:p>
        </p:txBody>
      </p:sp>
    </p:spTree>
    <p:extLst>
      <p:ext uri="{BB962C8B-B14F-4D97-AF65-F5344CB8AC3E}">
        <p14:creationId xmlns:p14="http://schemas.microsoft.com/office/powerpoint/2010/main" val="6530012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D039BD89-6904-41EB-82D5-1884106547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820" y="607984"/>
            <a:ext cx="11756359" cy="5642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9991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66CD62C2-E59A-40A2-B244-C76CCA0F91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649" y="397767"/>
            <a:ext cx="7005368" cy="5613891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343988A3-B694-4876-834E-62C283058226}"/>
              </a:ext>
            </a:extLst>
          </p:cNvPr>
          <p:cNvSpPr txBox="1"/>
          <p:nvPr/>
        </p:nvSpPr>
        <p:spPr>
          <a:xfrm>
            <a:off x="5380436" y="1057206"/>
            <a:ext cx="44621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/>
              <a:t>Passo 1 – </a:t>
            </a:r>
            <a:r>
              <a:rPr lang="pt-BR" sz="3600" b="1" dirty="0"/>
              <a:t>usar o banco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9AD6B1A-4E6A-4EE8-A60D-4AD6DBC286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7767" y="1703537"/>
            <a:ext cx="4991100" cy="55245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4363A25B-CBEC-4F91-BEE1-E116CE248AAD}"/>
              </a:ext>
            </a:extLst>
          </p:cNvPr>
          <p:cNvSpPr txBox="1"/>
          <p:nvPr/>
        </p:nvSpPr>
        <p:spPr>
          <a:xfrm>
            <a:off x="5380435" y="2362976"/>
            <a:ext cx="58149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/>
              <a:t>Passo 2 – </a:t>
            </a:r>
            <a:r>
              <a:rPr lang="pt-BR" sz="3600" b="1" dirty="0"/>
              <a:t>visualizar as tabelas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6B77AEDB-37AF-4A2F-8EA1-228975DB44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0435" y="3009307"/>
            <a:ext cx="4389306" cy="3741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64025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68FA1AD-9B0D-4364-B773-508144882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8FD3F57-2B60-4124-AC56-ED1BE35475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err="1"/>
              <a:t>Palominha</a:t>
            </a:r>
            <a:endParaRPr lang="pt-BR" dirty="0"/>
          </a:p>
          <a:p>
            <a:pPr lvl="1"/>
            <a:r>
              <a:rPr lang="pt-BR" dirty="0"/>
              <a:t>Abra o </a:t>
            </a:r>
            <a:r>
              <a:rPr lang="pt-BR" dirty="0" err="1"/>
              <a:t>PyCharm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9555094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83B77F15-8812-4C1D-8347-53F4DC4832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0712" y="485775"/>
            <a:ext cx="8410575" cy="588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45264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48975337-8F9A-4450-A16E-C9DAA7EE01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379" y="345233"/>
            <a:ext cx="4765107" cy="5936855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4738682E-5A19-409C-80AD-ED0F11A59D97}"/>
              </a:ext>
            </a:extLst>
          </p:cNvPr>
          <p:cNvSpPr txBox="1"/>
          <p:nvPr/>
        </p:nvSpPr>
        <p:spPr>
          <a:xfrm flipH="1">
            <a:off x="5089356" y="345233"/>
            <a:ext cx="3996891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pt-BR" sz="4000" dirty="0"/>
              <a:t>Admin.py</a:t>
            </a:r>
          </a:p>
          <a:p>
            <a:pPr marL="742950" indent="-742950">
              <a:buFont typeface="+mj-lt"/>
              <a:buAutoNum type="arabicPeriod"/>
            </a:pPr>
            <a:r>
              <a:rPr lang="pt-BR" sz="4000" dirty="0"/>
              <a:t>Apps.py</a:t>
            </a:r>
          </a:p>
          <a:p>
            <a:pPr marL="742950" indent="-742950">
              <a:buFont typeface="+mj-lt"/>
              <a:buAutoNum type="arabicPeriod"/>
            </a:pPr>
            <a:r>
              <a:rPr lang="pt-BR" sz="4000" b="1" dirty="0"/>
              <a:t>Forms.py</a:t>
            </a:r>
          </a:p>
          <a:p>
            <a:pPr marL="742950" indent="-742950">
              <a:buFont typeface="+mj-lt"/>
              <a:buAutoNum type="arabicPeriod"/>
            </a:pPr>
            <a:r>
              <a:rPr lang="pt-BR" sz="4000" b="1" dirty="0"/>
              <a:t>Models.py</a:t>
            </a:r>
          </a:p>
          <a:p>
            <a:pPr marL="742950" indent="-742950">
              <a:buFont typeface="+mj-lt"/>
              <a:buAutoNum type="arabicPeriod"/>
            </a:pPr>
            <a:r>
              <a:rPr lang="pt-BR" sz="4000" dirty="0"/>
              <a:t>Tests.py</a:t>
            </a:r>
          </a:p>
          <a:p>
            <a:pPr marL="742950" indent="-742950">
              <a:buFont typeface="+mj-lt"/>
              <a:buAutoNum type="arabicPeriod"/>
            </a:pPr>
            <a:r>
              <a:rPr lang="pt-BR" sz="4000" dirty="0"/>
              <a:t>Urls.py</a:t>
            </a:r>
          </a:p>
          <a:p>
            <a:pPr marL="742950" indent="-742950">
              <a:buFont typeface="+mj-lt"/>
              <a:buAutoNum type="arabicPeriod"/>
            </a:pPr>
            <a:r>
              <a:rPr lang="pt-BR" sz="4000" dirty="0"/>
              <a:t>Views.py</a:t>
            </a:r>
          </a:p>
        </p:txBody>
      </p:sp>
    </p:spTree>
    <p:extLst>
      <p:ext uri="{BB962C8B-B14F-4D97-AF65-F5344CB8AC3E}">
        <p14:creationId xmlns:p14="http://schemas.microsoft.com/office/powerpoint/2010/main" val="73317197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EC31DF-576A-46D0-B740-475DDC61E7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DC4701A1-C3C6-46F7-817E-6E474E25D9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22785" y="266333"/>
            <a:ext cx="7008291" cy="4351338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4E49338A-5FF6-479E-9169-B3C9CE3023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42" y="146318"/>
            <a:ext cx="4345605" cy="3358613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F6BAD79B-E3F3-4068-ADF5-A49EB0E87F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8762" y="3723738"/>
            <a:ext cx="9134475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75722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93E9A8-493C-456B-BCBF-45A8513FDF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Tranquilo!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D0C204C-33C8-4A83-A2B5-0B721863B7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A gente faz </a:t>
            </a:r>
            <a:r>
              <a:rPr lang="pt-BR" dirty="0" err="1"/>
              <a:t>migrations</a:t>
            </a:r>
            <a:r>
              <a:rPr lang="pt-BR" dirty="0"/>
              <a:t> de novo sem problema...</a:t>
            </a:r>
          </a:p>
          <a:p>
            <a:r>
              <a:rPr lang="pt-BR" dirty="0"/>
              <a:t>Vou ver o que aconteceu ...?</a:t>
            </a:r>
          </a:p>
        </p:txBody>
      </p:sp>
    </p:spTree>
    <p:extLst>
      <p:ext uri="{BB962C8B-B14F-4D97-AF65-F5344CB8AC3E}">
        <p14:creationId xmlns:p14="http://schemas.microsoft.com/office/powerpoint/2010/main" val="226304074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9AC7638F-90D8-4521-AA49-264EA30C2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218" y="1244466"/>
            <a:ext cx="5295900" cy="373380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036B759C-312D-4F4C-9167-956A303A65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1884" y="1432059"/>
            <a:ext cx="4345605" cy="3358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13972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4CEC4720-9CE9-474D-9015-81FDC528A8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66" y="2723949"/>
            <a:ext cx="11988267" cy="1020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08579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299009-72FA-4449-8067-5A84A4DC0C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que já fizemos e o que falta?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65466B2-50AC-4069-B3C7-1EA5D476E0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Criamos login e criação de usuário (só formulário)</a:t>
            </a:r>
          </a:p>
          <a:p>
            <a:r>
              <a:rPr lang="pt-BR" dirty="0"/>
              <a:t>Falta agora: realmente registrar os usuários no sistema</a:t>
            </a:r>
          </a:p>
          <a:p>
            <a:r>
              <a:rPr lang="pt-BR" dirty="0"/>
              <a:t>Faz sentido criar uma tabela/</a:t>
            </a:r>
            <a:r>
              <a:rPr lang="pt-BR" dirty="0" err="1"/>
              <a:t>model</a:t>
            </a:r>
            <a:r>
              <a:rPr lang="pt-BR" dirty="0"/>
              <a:t> manual para usuários?</a:t>
            </a:r>
          </a:p>
          <a:p>
            <a:pPr lvl="1"/>
            <a:r>
              <a:rPr lang="pt-BR" dirty="0"/>
              <a:t>SIM</a:t>
            </a:r>
          </a:p>
          <a:p>
            <a:pPr lvl="1"/>
            <a:r>
              <a:rPr lang="pt-BR" dirty="0"/>
              <a:t>NÃO</a:t>
            </a:r>
          </a:p>
        </p:txBody>
      </p:sp>
      <p:pic>
        <p:nvPicPr>
          <p:cNvPr id="4" name="Espaço Reservado para Conteúdo 4">
            <a:extLst>
              <a:ext uri="{FF2B5EF4-FFF2-40B4-BE49-F238E27FC236}">
                <a16:creationId xmlns:a16="http://schemas.microsoft.com/office/drawing/2014/main" id="{02FC2DC0-DBD3-4877-A15C-C41634279C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7464" y="3294380"/>
            <a:ext cx="4860036" cy="3017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87092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969DDE-3EED-4150-B813-559E59C8D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createsuperuser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8D1E5A8-E0AD-4560-871D-626EEA58D4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err="1"/>
              <a:t>auth_user</a:t>
            </a:r>
            <a:endParaRPr lang="pt-BR" dirty="0"/>
          </a:p>
        </p:txBody>
      </p:sp>
      <p:pic>
        <p:nvPicPr>
          <p:cNvPr id="4" name="Espaço Reservado para Conteúdo 4">
            <a:extLst>
              <a:ext uri="{FF2B5EF4-FFF2-40B4-BE49-F238E27FC236}">
                <a16:creationId xmlns:a16="http://schemas.microsoft.com/office/drawing/2014/main" id="{9C8F54F8-F1C3-4805-BA4F-874BC6D43A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052" y="2316514"/>
            <a:ext cx="7008291" cy="4351338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BABFEAA8-AF7E-4C22-802B-663055096B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488333"/>
            <a:ext cx="5400675" cy="14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78145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1EBECF85-F3C0-4E60-A7F2-4481816DE4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83209"/>
            <a:ext cx="12192000" cy="1091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386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66CD62C2-E59A-40A2-B244-C76CCA0F91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649" y="397768"/>
            <a:ext cx="3604276" cy="2888358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343988A3-B694-4876-834E-62C283058226}"/>
              </a:ext>
            </a:extLst>
          </p:cNvPr>
          <p:cNvSpPr txBox="1"/>
          <p:nvPr/>
        </p:nvSpPr>
        <p:spPr>
          <a:xfrm>
            <a:off x="5380436" y="1057206"/>
            <a:ext cx="4868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/>
              <a:t>Passo 3 – </a:t>
            </a:r>
            <a:r>
              <a:rPr lang="pt-BR" sz="3600" b="1" dirty="0"/>
              <a:t>analisar o MER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30A8F31-D1F4-412A-BAEA-D7B070EE3C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5546" y="1804987"/>
            <a:ext cx="7658100" cy="324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74519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885EE7E5-4199-4CC6-B511-EB9C786861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4272" y="269507"/>
            <a:ext cx="6939676" cy="6160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68187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8A4CEFE3-7EEE-48EC-BA64-57399841A0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2826" y="889615"/>
            <a:ext cx="6880208" cy="4843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72797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D309122-51DB-4161-A485-FD52AA4F8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Problema de </a:t>
            </a:r>
            <a:r>
              <a:rPr lang="pt-BR" dirty="0" err="1"/>
              <a:t>url</a:t>
            </a:r>
            <a:r>
              <a:rPr lang="pt-BR" dirty="0"/>
              <a:t> resolvido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D4D1C4F-4EE2-4E58-AB8E-66D898D64B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70AC058-17F4-4A71-9FE3-2A07625293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376" y="1456271"/>
            <a:ext cx="10405896" cy="3519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81031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EC5CC4F0-92ED-4498-852B-E1CF55775A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2844209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C746A2B2-9655-4BD6-9610-D1DA6B2763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2980329"/>
            <a:ext cx="6653357" cy="3266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71096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0805B5-EBE3-4B6B-A58A-29FD8E493C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Antes de programar veja qual </a:t>
            </a:r>
            <a:r>
              <a:rPr lang="pt-BR" dirty="0" err="1"/>
              <a:t>branch</a:t>
            </a:r>
            <a:r>
              <a:rPr lang="pt-BR" dirty="0"/>
              <a:t> você esta!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05498F6-6330-4132-886D-AFA43F5612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7143E0A-789F-4A67-AB4B-FA042CF429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491" y="1932922"/>
            <a:ext cx="11249025" cy="3781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64082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5810BFB0-87DB-45F3-87F2-69283889FD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80181"/>
            <a:ext cx="12192000" cy="349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84109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DDA0715C-212F-4F36-AD65-CBC43588A1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53078"/>
            <a:ext cx="12192000" cy="1551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8433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3CE6F24B-B6A5-4E16-ABA0-E2B679FBD9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137" y="1300162"/>
            <a:ext cx="11515725" cy="425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28907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3928E187-6BF5-496C-8C0F-CCF0EF7525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007" y="186969"/>
            <a:ext cx="8122723" cy="2809199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B161FCED-7E50-4D85-B5B2-7BDBC2365A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007" y="3233183"/>
            <a:ext cx="11334156" cy="863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50485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4E21F286-7C4D-4E9E-B933-806EF3D40B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004" y="365761"/>
            <a:ext cx="7003570" cy="5640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8561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66CD62C2-E59A-40A2-B244-C76CCA0F91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649" y="397768"/>
            <a:ext cx="3604276" cy="2888358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343988A3-B694-4876-834E-62C283058226}"/>
              </a:ext>
            </a:extLst>
          </p:cNvPr>
          <p:cNvSpPr txBox="1"/>
          <p:nvPr/>
        </p:nvSpPr>
        <p:spPr>
          <a:xfrm>
            <a:off x="2732127" y="1126217"/>
            <a:ext cx="61820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/>
              <a:t>Passo 4 – </a:t>
            </a:r>
            <a:r>
              <a:rPr lang="pt-BR" sz="3600" b="1" dirty="0" err="1"/>
              <a:t>Django</a:t>
            </a:r>
            <a:r>
              <a:rPr lang="pt-BR" sz="3600" b="1" dirty="0"/>
              <a:t> (</a:t>
            </a:r>
            <a:r>
              <a:rPr lang="pt-BR" sz="3600" b="1" dirty="0" err="1"/>
              <a:t>venv</a:t>
            </a:r>
            <a:r>
              <a:rPr lang="pt-BR" sz="3600" b="1" dirty="0"/>
              <a:t> ativada)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D767FE7-A3E0-46F7-9928-68784FAC87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3251" y="1841947"/>
            <a:ext cx="9182100" cy="90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92067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6827C3C-D52F-46CE-A441-3CD6A1A6A0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8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52A8B51-0A89-497B-B882-6658E029A3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7" y="643466"/>
            <a:ext cx="3522548" cy="5571067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6CCD19D-072E-499D-8C7C-5B32BFFA27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200" y="1715260"/>
            <a:ext cx="2879083" cy="342747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B1CEFBF-6F09-4052-862B-E219DA1575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26882" y="643466"/>
            <a:ext cx="3522548" cy="5571067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478CB0D7-AC87-4553-B4FF-67405CA61B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7976" y="2162149"/>
            <a:ext cx="2880360" cy="2534716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CB5D417-2A71-445D-B4C7-9E814D633D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22847" y="643466"/>
            <a:ext cx="3522548" cy="5571067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61DD3F9-D147-42F7-BE4D-D20322EDFE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3941" y="2851536"/>
            <a:ext cx="2880360" cy="1154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87011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7A5F4B-1B86-4E1C-8D56-5CB5354FEA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Git</a:t>
            </a:r>
            <a:r>
              <a:rPr lang="pt-BR" dirty="0"/>
              <a:t> </a:t>
            </a:r>
            <a:r>
              <a:rPr lang="pt-BR" dirty="0" err="1"/>
              <a:t>branch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9993E3F-D180-44AE-8D12-2464ECADA1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pt-BR" dirty="0"/>
              <a:t>Na volta do intervalo (lanche)</a:t>
            </a:r>
          </a:p>
          <a:p>
            <a:pPr marL="514350" indent="-514350">
              <a:buFont typeface="+mj-lt"/>
              <a:buAutoNum type="arabicPeriod"/>
            </a:pPr>
            <a:r>
              <a:rPr lang="pt-BR" dirty="0"/>
              <a:t>Você vai entrar no meu </a:t>
            </a:r>
            <a:r>
              <a:rPr lang="pt-BR" dirty="0" err="1"/>
              <a:t>github</a:t>
            </a:r>
            <a:endParaRPr lang="pt-BR" dirty="0"/>
          </a:p>
          <a:p>
            <a:pPr marL="514350" indent="-514350">
              <a:buFont typeface="+mj-lt"/>
              <a:buAutoNum type="arabicPeriod"/>
            </a:pPr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FB23908-2255-456F-B6A2-78561B1403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9675" y="365125"/>
            <a:ext cx="4992027" cy="5941804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C3AFA965-D2D0-4673-864E-CE543D02CA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826" y="2937510"/>
            <a:ext cx="3876675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50120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A234E96B-952D-4C64-B956-E3C8C40C00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467" y="471759"/>
            <a:ext cx="5773978" cy="5433461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75ADCCCE-2FC9-4D5F-B10D-F99FAFA1788B}"/>
              </a:ext>
            </a:extLst>
          </p:cNvPr>
          <p:cNvSpPr txBox="1"/>
          <p:nvPr/>
        </p:nvSpPr>
        <p:spPr>
          <a:xfrm>
            <a:off x="6862813" y="1434164"/>
            <a:ext cx="263341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Não é GIT CLONE </a:t>
            </a:r>
            <a:r>
              <a:rPr lang="pt-BR" dirty="0" err="1"/>
              <a:t>naõ</a:t>
            </a:r>
            <a:r>
              <a:rPr lang="pt-BR" dirty="0"/>
              <a:t> não</a:t>
            </a:r>
          </a:p>
          <a:p>
            <a:endParaRPr lang="pt-BR" dirty="0"/>
          </a:p>
          <a:p>
            <a:r>
              <a:rPr lang="pt-BR" dirty="0"/>
              <a:t>Só para PESQUISAR E VER </a:t>
            </a:r>
          </a:p>
          <a:p>
            <a:r>
              <a:rPr lang="pt-BR" dirty="0"/>
              <a:t>PODE COPIAR E COLAR</a:t>
            </a:r>
          </a:p>
          <a:p>
            <a:r>
              <a:rPr lang="pt-BR" dirty="0"/>
              <a:t>MAS PRA PESQUISAR</a:t>
            </a:r>
          </a:p>
          <a:p>
            <a:r>
              <a:rPr lang="pt-BR" dirty="0"/>
              <a:t>YES</a:t>
            </a:r>
          </a:p>
        </p:txBody>
      </p:sp>
    </p:spTree>
    <p:extLst>
      <p:ext uri="{BB962C8B-B14F-4D97-AF65-F5344CB8AC3E}">
        <p14:creationId xmlns:p14="http://schemas.microsoft.com/office/powerpoint/2010/main" val="156771780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FD64FA3-2488-42E9-B85E-407A4DBE1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Lógica de Cadastro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51D049D-B3ED-4009-B1A6-9F3C43D653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pt-BR" dirty="0"/>
              <a:t>Verificamos a validação do formulário</a:t>
            </a:r>
          </a:p>
          <a:p>
            <a:pPr marL="514350" indent="-514350">
              <a:buFont typeface="+mj-lt"/>
              <a:buAutoNum type="arabicPeriod"/>
            </a:pPr>
            <a:r>
              <a:rPr lang="pt-BR" dirty="0"/>
              <a:t>Verificamos se as senhas são iguais</a:t>
            </a:r>
          </a:p>
          <a:p>
            <a:pPr marL="514350" indent="-514350">
              <a:buFont typeface="+mj-lt"/>
              <a:buAutoNum type="arabicPeriod"/>
            </a:pPr>
            <a:r>
              <a:rPr lang="pt-BR" dirty="0"/>
              <a:t>Inserimos as informações recebidas no formulário nas variáveis nome, </a:t>
            </a:r>
            <a:r>
              <a:rPr lang="pt-BR" dirty="0" err="1"/>
              <a:t>email</a:t>
            </a:r>
            <a:r>
              <a:rPr lang="pt-BR" dirty="0"/>
              <a:t>  senha, para tornar esses dados mais maleáveis na lógica.</a:t>
            </a:r>
          </a:p>
          <a:p>
            <a:pPr marL="514350" indent="-514350">
              <a:buFont typeface="+mj-lt"/>
              <a:buAutoNum type="arabicPeriod"/>
            </a:pPr>
            <a:r>
              <a:rPr lang="pt-BR" dirty="0"/>
              <a:t>Verificamos se a informação de nome corresponde a alga já existente no banco de dados.</a:t>
            </a:r>
          </a:p>
          <a:p>
            <a:pPr marL="514350" indent="-514350">
              <a:buFont typeface="+mj-lt"/>
              <a:buAutoNum type="arabicPeriod"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8102854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B79A9B22-88C5-4E32-8C37-E63F2790E9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5344" y="1388933"/>
            <a:ext cx="5918170" cy="4327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19637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8DDE7D17-C1F1-4A30-BEF7-FADEF63336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6147" y="1268084"/>
            <a:ext cx="6498178" cy="3013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60276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7851DC3B-2D66-4EA8-89E2-5DA951B6C0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819" y="842264"/>
            <a:ext cx="7199911" cy="4078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59663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FC851A17-763A-4412-AD32-085106CA23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882" y="430093"/>
            <a:ext cx="8914283" cy="5780925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F29FEA7F-DA73-48C1-9758-C958F8A0B6FE}"/>
              </a:ext>
            </a:extLst>
          </p:cNvPr>
          <p:cNvSpPr/>
          <p:nvPr/>
        </p:nvSpPr>
        <p:spPr>
          <a:xfrm>
            <a:off x="4037161" y="4908430"/>
            <a:ext cx="1009291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0362088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004C1BBF-E51A-46B9-A0A7-0EF9103103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8398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66CD62C2-E59A-40A2-B244-C76CCA0F91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649" y="397768"/>
            <a:ext cx="3604276" cy="2888358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343988A3-B694-4876-834E-62C283058226}"/>
              </a:ext>
            </a:extLst>
          </p:cNvPr>
          <p:cNvSpPr txBox="1"/>
          <p:nvPr/>
        </p:nvSpPr>
        <p:spPr>
          <a:xfrm>
            <a:off x="2732127" y="1126217"/>
            <a:ext cx="61820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/>
              <a:t>Passo 5 – </a:t>
            </a:r>
            <a:r>
              <a:rPr lang="pt-BR" sz="3600" b="1" dirty="0" err="1"/>
              <a:t>Django</a:t>
            </a:r>
            <a:r>
              <a:rPr lang="pt-BR" sz="3600" b="1" dirty="0"/>
              <a:t> (</a:t>
            </a:r>
            <a:r>
              <a:rPr lang="pt-BR" sz="3600" b="1" dirty="0" err="1"/>
              <a:t>venv</a:t>
            </a:r>
            <a:r>
              <a:rPr lang="pt-BR" sz="3600" b="1" dirty="0"/>
              <a:t> ativada)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8BDF5AE-A87F-4F33-A9DE-30CB791203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2043" y="2049367"/>
            <a:ext cx="8418165" cy="797349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9D032678-46FE-4A76-B9BC-67037AD465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0106" y="6192668"/>
            <a:ext cx="1347158" cy="469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497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66CD62C2-E59A-40A2-B244-C76CCA0F91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649" y="397768"/>
            <a:ext cx="3604276" cy="2888358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343988A3-B694-4876-834E-62C283058226}"/>
              </a:ext>
            </a:extLst>
          </p:cNvPr>
          <p:cNvSpPr txBox="1"/>
          <p:nvPr/>
        </p:nvSpPr>
        <p:spPr>
          <a:xfrm>
            <a:off x="3843828" y="254949"/>
            <a:ext cx="49851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/>
              <a:t>Passo 6 – entrar no portal</a:t>
            </a:r>
            <a:endParaRPr lang="pt-BR" sz="3600" b="1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9D032678-46FE-4A76-B9BC-67037AD465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0106" y="6192668"/>
            <a:ext cx="1347158" cy="46926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8FB0E568-9779-47FC-9A2D-6C5D0F8A87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3647" y="901280"/>
            <a:ext cx="6895849" cy="1480393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B70BF7D3-7F92-4AF4-BD88-CC3ABF8380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3647" y="2595556"/>
            <a:ext cx="7639476" cy="3039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19280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</TotalTime>
  <Words>637</Words>
  <Application>Microsoft Office PowerPoint</Application>
  <PresentationFormat>Widescreen</PresentationFormat>
  <Paragraphs>111</Paragraphs>
  <Slides>78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78</vt:i4>
      </vt:variant>
    </vt:vector>
  </HeadingPairs>
  <TitlesOfParts>
    <vt:vector size="82" baseType="lpstr">
      <vt:lpstr>Arial</vt:lpstr>
      <vt:lpstr>Calibri</vt:lpstr>
      <vt:lpstr>Calibri Light</vt:lpstr>
      <vt:lpstr>Tema do Office</vt:lpstr>
      <vt:lpstr>Django e Cloud</vt:lpstr>
      <vt:lpstr>Conteúdo do curso</vt:lpstr>
      <vt:lpstr>Clone Branch Específica e Pull Branch Espec.</vt:lpstr>
      <vt:lpstr>Git pull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Por que separar em duas apps?</vt:lpstr>
      <vt:lpstr>Resumo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Django Friday – 25 pontos (35 pontos mostrar para a turma no site do professor)</vt:lpstr>
      <vt:lpstr>Apresentação do PowerPoint</vt:lpstr>
      <vt:lpstr>Apresentação do PowerPoint</vt:lpstr>
      <vt:lpstr>Apresentação do PowerPoint</vt:lpstr>
      <vt:lpstr>Tecla Q para sair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Exercício</vt:lpstr>
      <vt:lpstr>Apresentação do PowerPoint</vt:lpstr>
      <vt:lpstr>Apresentação do PowerPoint</vt:lpstr>
      <vt:lpstr>Vamos arrumar o login do Django</vt:lpstr>
      <vt:lpstr>Apresentação do PowerPoint</vt:lpstr>
      <vt:lpstr>Simuladores de Git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Tranquilo!</vt:lpstr>
      <vt:lpstr>Apresentação do PowerPoint</vt:lpstr>
      <vt:lpstr>Apresentação do PowerPoint</vt:lpstr>
      <vt:lpstr>O que já fizemos e o que falta?</vt:lpstr>
      <vt:lpstr>createsuperuser</vt:lpstr>
      <vt:lpstr>Apresentação do PowerPoint</vt:lpstr>
      <vt:lpstr>Apresentação do PowerPoint</vt:lpstr>
      <vt:lpstr>Apresentação do PowerPoint</vt:lpstr>
      <vt:lpstr>Problema de url resolvido</vt:lpstr>
      <vt:lpstr>Apresentação do PowerPoint</vt:lpstr>
      <vt:lpstr>Antes de programar veja qual branch você esta!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Git branch</vt:lpstr>
      <vt:lpstr>Apresentação do PowerPoint</vt:lpstr>
      <vt:lpstr>Lógica de Cadastro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Django e Cloud</dc:title>
  <dc:creator>PROFESSOR</dc:creator>
  <cp:lastModifiedBy>PROFESSOR</cp:lastModifiedBy>
  <cp:revision>3</cp:revision>
  <dcterms:created xsi:type="dcterms:W3CDTF">2025-12-02T14:35:24Z</dcterms:created>
  <dcterms:modified xsi:type="dcterms:W3CDTF">2025-12-02T15:09:36Z</dcterms:modified>
</cp:coreProperties>
</file>